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61" r:id="rId2"/>
    <p:sldMasterId id="2147483762" r:id="rId3"/>
    <p:sldMasterId id="2147483763" r:id="rId4"/>
  </p:sldMasterIdLst>
  <p:notesMasterIdLst>
    <p:notesMasterId r:id="rId18"/>
  </p:notesMasterIdLst>
  <p:handoutMasterIdLst>
    <p:handoutMasterId r:id="rId19"/>
  </p:handoutMasterIdLst>
  <p:sldIdLst>
    <p:sldId id="326" r:id="rId5"/>
    <p:sldId id="419" r:id="rId6"/>
    <p:sldId id="257" r:id="rId7"/>
    <p:sldId id="418" r:id="rId8"/>
    <p:sldId id="420" r:id="rId9"/>
    <p:sldId id="421" r:id="rId10"/>
    <p:sldId id="427" r:id="rId11"/>
    <p:sldId id="424" r:id="rId12"/>
    <p:sldId id="423" r:id="rId13"/>
    <p:sldId id="422" r:id="rId14"/>
    <p:sldId id="425" r:id="rId15"/>
    <p:sldId id="428" r:id="rId16"/>
    <p:sldId id="426" r:id="rId17"/>
  </p:sldIdLst>
  <p:sldSz cx="9144000" cy="6858000" type="screen4x3"/>
  <p:notesSz cx="6792913" cy="9925050"/>
  <p:defaultTextStyle>
    <a:defPPr>
      <a:defRPr lang="fr-FR"/>
    </a:defPPr>
    <a:lvl1pPr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123" d="100"/>
          <a:sy n="123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t" anchorCtr="0" compatLnSpc="1">
            <a:prstTxWarp prst="textNoShape">
              <a:avLst/>
            </a:prstTxWarp>
          </a:bodyPr>
          <a:lstStyle>
            <a:lvl1pPr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97" y="0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t" anchorCtr="0" compatLnSpc="1">
            <a:prstTxWarp prst="textNoShape">
              <a:avLst/>
            </a:prstTxWarp>
          </a:bodyPr>
          <a:lstStyle>
            <a:lvl1pPr algn="r"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97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b" anchorCtr="0" compatLnSpc="1">
            <a:prstTxWarp prst="textNoShape">
              <a:avLst/>
            </a:prstTxWarp>
          </a:bodyPr>
          <a:lstStyle>
            <a:lvl1pPr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97" y="9427797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b" anchorCtr="0" compatLnSpc="1">
            <a:prstTxWarp prst="textNoShape">
              <a:avLst/>
            </a:prstTxWarp>
          </a:bodyPr>
          <a:lstStyle>
            <a:lvl1pPr algn="r"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0F7FB3F-B01A-4ECE-BAFD-7EDC2E4F7C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t" anchorCtr="0" compatLnSpc="1">
            <a:prstTxWarp prst="textNoShape">
              <a:avLst/>
            </a:prstTxWarp>
          </a:bodyPr>
          <a:lstStyle>
            <a:lvl1pPr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97" y="0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t" anchorCtr="0" compatLnSpc="1">
            <a:prstTxWarp prst="textNoShape">
              <a:avLst/>
            </a:prstTxWarp>
          </a:bodyPr>
          <a:lstStyle>
            <a:lvl1pPr algn="r"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988" y="4713898"/>
            <a:ext cx="5434938" cy="44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97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b" anchorCtr="0" compatLnSpc="1">
            <a:prstTxWarp prst="textNoShape">
              <a:avLst/>
            </a:prstTxWarp>
          </a:bodyPr>
          <a:lstStyle>
            <a:lvl1pPr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97" y="9427797"/>
            <a:ext cx="2943798" cy="49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22" tIns="47761" rIns="95522" bIns="47761" numCol="1" anchor="b" anchorCtr="0" compatLnSpc="1">
            <a:prstTxWarp prst="textNoShape">
              <a:avLst/>
            </a:prstTxWarp>
          </a:bodyPr>
          <a:lstStyle>
            <a:lvl1pPr algn="r" defTabSz="95533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23D2EA2-3778-435E-A392-F7A365BB0F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5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9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-1588"/>
            <a:ext cx="2111375" cy="6430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-1588"/>
            <a:ext cx="6184900" cy="6430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66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54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065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394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5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5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07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46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4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42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35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7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96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067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15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88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3838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928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964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763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84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459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719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567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9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54225" cy="451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1863" cy="451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363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C16C4-998C-4259-94E7-58226903B5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3659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4C3DA-C100-4C73-AC7B-FFB9DD34D3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4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AC104-58F1-4B1A-9338-961955A6EC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904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C7B44-6467-480E-AE37-EF13B322E6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324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92568-27DD-41E3-934C-189A8314F6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820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E5297-8CD8-4248-BD0E-C59EDA6BAA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98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36700"/>
            <a:ext cx="4148138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36700"/>
            <a:ext cx="4148137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71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99BB-CF6A-4617-80F8-BA05F48BC0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784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C7BE-4601-409F-8D63-E25B3AE1C9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618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F6695-F00A-4E46-BB1C-73D640A8BC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665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3DC6-4EF7-4962-96B4-7E23B3F13B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887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C9E3-34F8-4675-B7AB-FB788295B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021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D87C-178F-49BB-8F55-81961CADD8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696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C5FA-B978-4D28-B57C-714EDC1583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76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0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126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2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6700"/>
            <a:ext cx="8448675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-1588"/>
            <a:ext cx="65436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143000" cy="1143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-8100000">
            <a:off x="609600" y="315913"/>
            <a:ext cx="457200" cy="457200"/>
          </a:xfrm>
          <a:prstGeom prst="rtTriangle">
            <a:avLst/>
          </a:prstGeom>
          <a:solidFill>
            <a:srgbClr val="0033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1219200" y="6376988"/>
            <a:ext cx="3124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fr-FR" sz="1400">
                <a:solidFill>
                  <a:srgbClr val="20297C"/>
                </a:solidFill>
              </a:rPr>
              <a:t>SMASH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19200" y="6608763"/>
            <a:ext cx="7010400" cy="15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4114800" y="6376988"/>
            <a:ext cx="1981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1200">
                <a:solidFill>
                  <a:srgbClr val="0E1B8D"/>
                </a:solidFill>
              </a:rPr>
              <a:t>06 mai 2009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60960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6096000" y="6376988"/>
            <a:ext cx="21336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fr-FR" sz="1200">
                <a:solidFill>
                  <a:srgbClr val="0E1B8D"/>
                </a:solidFill>
              </a:rPr>
              <a:t>Diapositive N°</a:t>
            </a:r>
            <a:fld id="{C9FC50D8-F7B3-4548-BBA9-2578729D4EF8}" type="slidenum">
              <a:rPr lang="fr-FR" sz="1200" smtClean="0">
                <a:solidFill>
                  <a:srgbClr val="0E1B8D"/>
                </a:solidFill>
              </a:rPr>
              <a:pPr algn="ctr">
                <a:lnSpc>
                  <a:spcPct val="75000"/>
                </a:lnSpc>
                <a:defRPr/>
              </a:pPr>
              <a:t>‹N°›</a:t>
            </a:fld>
            <a:r>
              <a:rPr lang="fr-FR" sz="1200">
                <a:solidFill>
                  <a:srgbClr val="0E1B8D"/>
                </a:solidFill>
              </a:rPr>
              <a:t> / 000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5967413"/>
            <a:ext cx="6413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41148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696200" y="0"/>
            <a:ext cx="1447800" cy="114300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LOGO FRANCAIS-bull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1584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just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just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4pPr>
      <a:lvl5pPr marL="20574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5pPr>
      <a:lvl6pPr marL="25146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6pPr>
      <a:lvl7pPr marL="29718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7pPr>
      <a:lvl8pPr marL="34290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8pPr>
      <a:lvl9pPr marL="3886200" indent="-228600" algn="just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R Frutiger Roman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Page1_ne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754813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219200" y="6376988"/>
            <a:ext cx="3124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fr-FR" sz="1400">
                <a:solidFill>
                  <a:srgbClr val="20297C"/>
                </a:solidFill>
              </a:rPr>
              <a:t>SMASH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219200" y="6608763"/>
            <a:ext cx="7010400" cy="15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114800" y="6376988"/>
            <a:ext cx="1981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1200">
                <a:solidFill>
                  <a:srgbClr val="0E1B8D"/>
                </a:solidFill>
              </a:rPr>
              <a:t> 8 octobre 2009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60960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5967413"/>
            <a:ext cx="6413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Line 11"/>
          <p:cNvSpPr>
            <a:spLocks noChangeShapeType="1"/>
          </p:cNvSpPr>
          <p:nvPr/>
        </p:nvSpPr>
        <p:spPr bwMode="auto">
          <a:xfrm flipV="1">
            <a:off x="41148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7" name="Picture 14" descr="polytech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3200"/>
            <a:ext cx="26638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LOGO FRANCAIS-bulle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1584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61288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1219200" y="6376988"/>
            <a:ext cx="3124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fr-FR" sz="1400">
                <a:solidFill>
                  <a:srgbClr val="20297C"/>
                </a:solidFill>
              </a:rPr>
              <a:t>SDP/MAN/EXE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219200" y="6608763"/>
            <a:ext cx="7010400" cy="15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4114800" y="6376988"/>
            <a:ext cx="19812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1200">
                <a:solidFill>
                  <a:srgbClr val="0E1B8D"/>
                </a:solidFill>
              </a:rPr>
              <a:t>21 Janvier 2009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60960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096000" y="6376988"/>
            <a:ext cx="21336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fr-FR" sz="1200">
                <a:solidFill>
                  <a:srgbClr val="0E1B8D"/>
                </a:solidFill>
              </a:rPr>
              <a:t>Diapositive N°</a:t>
            </a:r>
            <a:fld id="{C9696799-2299-4E0F-AB9F-231CA4F3E93F}" type="slidenum">
              <a:rPr lang="fr-FR" sz="1200" smtClean="0">
                <a:solidFill>
                  <a:srgbClr val="0E1B8D"/>
                </a:solidFill>
              </a:rPr>
              <a:pPr algn="ctr">
                <a:lnSpc>
                  <a:spcPct val="75000"/>
                </a:lnSpc>
                <a:defRPr/>
              </a:pPr>
              <a:t>‹N°›</a:t>
            </a:fld>
            <a:r>
              <a:rPr lang="fr-FR" sz="1200">
                <a:solidFill>
                  <a:srgbClr val="0E1B8D"/>
                </a:solidFill>
              </a:rPr>
              <a:t> / 000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74613" y="6502400"/>
            <a:ext cx="106521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fr-FR" sz="500" b="1">
                <a:solidFill>
                  <a:srgbClr val="000000"/>
                </a:solidFill>
                <a:latin typeface="Times New Roman" pitchFamily="18" charset="0"/>
              </a:rPr>
              <a:t>MINISTÈRE DE LA DÉFENSE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5967413"/>
            <a:ext cx="6413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024563"/>
            <a:ext cx="7048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4114800" y="6389688"/>
            <a:ext cx="1588" cy="230187"/>
          </a:xfrm>
          <a:prstGeom prst="line">
            <a:avLst/>
          </a:prstGeom>
          <a:noFill/>
          <a:ln w="9360">
            <a:solidFill>
              <a:srgbClr val="0E1B8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430588" y="2719388"/>
            <a:ext cx="9921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>
                <a:solidFill>
                  <a:srgbClr val="000000"/>
                </a:solidFill>
              </a:rPr>
              <a:t>2007-018739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8488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2pPr>
      <a:lvl3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3pPr>
      <a:lvl4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E1B8D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R Frutiger Roman" charset="0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6528E0-B84E-4E1D-9472-EA1B569312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Saurel@univ-amu.fr" TargetMode="External"/><Relationship Id="rId2" Type="http://schemas.openxmlformats.org/officeDocument/2006/relationships/hyperlink" Target="mailto:Richard.Saurel@polytech.univ-mrs.fr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2286000"/>
            <a:ext cx="8991600" cy="4800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4000" b="1" dirty="0">
                <a:latin typeface="Garamond" pitchFamily="18" charset="0"/>
              </a:rPr>
              <a:t>Introduction à la modélisation des inondations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4000" b="1" dirty="0">
              <a:latin typeface="Garamond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2800" dirty="0">
                <a:latin typeface="Garamond" pitchFamily="18" charset="0"/>
              </a:rPr>
              <a:t>Richard Saurel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2800" dirty="0">
              <a:latin typeface="Garamond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2000" b="1" dirty="0">
              <a:solidFill>
                <a:srgbClr val="0070C0"/>
              </a:solidFill>
              <a:latin typeface="Garamond" pitchFamily="18" charset="0"/>
              <a:hlinkClick r:id="rId2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fr-FR" sz="2000" b="1" dirty="0">
                <a:solidFill>
                  <a:srgbClr val="0070C0"/>
                </a:solidFill>
                <a:latin typeface="Garamond" pitchFamily="18" charset="0"/>
                <a:hlinkClick r:id="rId3"/>
              </a:rPr>
              <a:t>Richard.Saurel@univ-amu.fr</a:t>
            </a:r>
            <a:endParaRPr lang="fr-FR" sz="20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2000" b="1" dirty="0">
              <a:solidFill>
                <a:srgbClr val="0070C0"/>
              </a:solidFill>
              <a:latin typeface="Garamond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2800" dirty="0">
              <a:latin typeface="Garamond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fr-FR" sz="2800" dirty="0">
              <a:latin typeface="Garamond" pitchFamily="18" charset="0"/>
            </a:endParaRPr>
          </a:p>
        </p:txBody>
      </p:sp>
      <p:pic>
        <p:nvPicPr>
          <p:cNvPr id="5123" name="Picture 8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7" descr="Résultat de recherche d'images pour &quot;cea logo&quot;"/>
          <p:cNvSpPr>
            <a:spLocks noChangeAspect="1" noChangeArrowheads="1"/>
          </p:cNvSpPr>
          <p:nvPr/>
        </p:nvSpPr>
        <p:spPr bwMode="auto">
          <a:xfrm>
            <a:off x="76200" y="-1730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12" descr="Résultat de recherche d'images pour &quot;polytech marseille logo&quot;"/>
          <p:cNvSpPr>
            <a:spLocks noChangeAspect="1" noChangeArrowheads="1"/>
          </p:cNvSpPr>
          <p:nvPr/>
        </p:nvSpPr>
        <p:spPr bwMode="auto">
          <a:xfrm>
            <a:off x="228600" y="-20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AutoShape 14" descr="Résultat de recherche d'images pour &quot;polytech marseille logo&quot;"/>
          <p:cNvSpPr>
            <a:spLocks noChangeAspect="1" noChangeArrowheads="1"/>
          </p:cNvSpPr>
          <p:nvPr/>
        </p:nvSpPr>
        <p:spPr bwMode="auto">
          <a:xfrm>
            <a:off x="381000" y="131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6" descr="Résultat de recherche d'images pour &quot;polytech marseille logo&quot;"/>
          <p:cNvSpPr>
            <a:spLocks noChangeAspect="1" noChangeArrowheads="1"/>
          </p:cNvSpPr>
          <p:nvPr/>
        </p:nvSpPr>
        <p:spPr bwMode="auto">
          <a:xfrm>
            <a:off x="533400" y="284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8" descr="Résultat de recherche d'images pour &quot;polytech marseille logo&quot;"/>
          <p:cNvSpPr>
            <a:spLocks noChangeAspect="1" noChangeArrowheads="1"/>
          </p:cNvSpPr>
          <p:nvPr/>
        </p:nvSpPr>
        <p:spPr bwMode="auto">
          <a:xfrm>
            <a:off x="685800" y="436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0" descr="Résultat de recherche d'images pour &quot;polytech marseille logo&quot;"/>
          <p:cNvSpPr>
            <a:spLocks noChangeAspect="1" noChangeArrowheads="1"/>
          </p:cNvSpPr>
          <p:nvPr/>
        </p:nvSpPr>
        <p:spPr bwMode="auto">
          <a:xfrm>
            <a:off x="838200" y="588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8FC04-CA2F-4E7C-942A-2D900FBAB1E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686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0"/>
            <a:ext cx="2838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Ecoulement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rivière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724344-D596-555C-4FD6-9845BB128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660094"/>
            <a:ext cx="77533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Rivière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3E9B41-310F-CFE5-7554-88CD11F13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17638"/>
            <a:ext cx="54006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EA6DC-4109-9626-1701-6C4DAC76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Ecoulements autour des navires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B17D2F-BA4F-A329-F024-8E77EF33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1913AB-BB93-70F6-4E85-421044A7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677"/>
            <a:ext cx="4314986" cy="23919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19A590-3662-77F3-CD06-387FFA432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257550"/>
            <a:ext cx="49911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7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du </a:t>
            </a:r>
            <a:r>
              <a:rPr lang="en-US" dirty="0" err="1"/>
              <a:t>cours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sz="2800" dirty="0"/>
              <a:t>Bases des </a:t>
            </a:r>
            <a:r>
              <a:rPr lang="en-US" sz="2800" dirty="0" err="1"/>
              <a:t>équations</a:t>
            </a:r>
            <a:r>
              <a:rPr lang="en-US" sz="2800" dirty="0"/>
              <a:t> de Saint-</a:t>
            </a:r>
            <a:r>
              <a:rPr lang="en-US" sz="2800" dirty="0" err="1"/>
              <a:t>Venant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Propriétés</a:t>
            </a:r>
            <a:r>
              <a:rPr lang="en-US" sz="2800" dirty="0"/>
              <a:t> </a:t>
            </a:r>
            <a:r>
              <a:rPr lang="en-US" sz="2800" dirty="0" err="1"/>
              <a:t>fondamentales</a:t>
            </a:r>
            <a:r>
              <a:rPr lang="en-US" sz="2800" dirty="0"/>
              <a:t>: propagation des </a:t>
            </a:r>
            <a:r>
              <a:rPr lang="en-US" sz="2800" dirty="0" err="1"/>
              <a:t>ondes</a:t>
            </a:r>
            <a:r>
              <a:rPr lang="en-US" sz="2800" dirty="0"/>
              <a:t>, régimes </a:t>
            </a:r>
            <a:r>
              <a:rPr lang="en-US" sz="2800" dirty="0" err="1"/>
              <a:t>d’écoulements</a:t>
            </a:r>
            <a:r>
              <a:rPr lang="en-US" sz="2800" dirty="0"/>
              <a:t> fluvial et </a:t>
            </a:r>
            <a:r>
              <a:rPr lang="en-US" sz="2800" dirty="0" err="1"/>
              <a:t>torrentiel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Résolution</a:t>
            </a:r>
            <a:r>
              <a:rPr lang="en-US" sz="2800" dirty="0"/>
              <a:t> numérique de </a:t>
            </a:r>
            <a:r>
              <a:rPr lang="en-US" sz="2800" dirty="0" err="1"/>
              <a:t>ces</a:t>
            </a:r>
            <a:r>
              <a:rPr lang="en-US" sz="2800" dirty="0"/>
              <a:t> </a:t>
            </a:r>
            <a:r>
              <a:rPr lang="en-US" sz="2800" dirty="0" err="1"/>
              <a:t>équations</a:t>
            </a:r>
            <a:r>
              <a:rPr lang="en-US" sz="2800" dirty="0"/>
              <a:t>. </a:t>
            </a:r>
            <a:r>
              <a:rPr lang="en-US" sz="2800" dirty="0" err="1"/>
              <a:t>Problème</a:t>
            </a:r>
            <a:r>
              <a:rPr lang="en-US" sz="2800" dirty="0"/>
              <a:t> de Riemann et schema de Godunov.</a:t>
            </a:r>
          </a:p>
          <a:p>
            <a:r>
              <a:rPr lang="en-US" sz="2800" dirty="0" err="1"/>
              <a:t>Prise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compte</a:t>
            </a:r>
            <a:r>
              <a:rPr lang="en-US" sz="2800" dirty="0"/>
              <a:t> du relief.</a:t>
            </a:r>
          </a:p>
          <a:p>
            <a:r>
              <a:rPr lang="en-US" sz="2800" dirty="0" err="1"/>
              <a:t>Modélisation</a:t>
            </a:r>
            <a:r>
              <a:rPr lang="en-US" sz="2800" dirty="0"/>
              <a:t> </a:t>
            </a:r>
            <a:r>
              <a:rPr lang="en-US" sz="2800" dirty="0" err="1"/>
              <a:t>simplifiée</a:t>
            </a:r>
            <a:r>
              <a:rPr lang="en-US" sz="2800" dirty="0"/>
              <a:t> de la </a:t>
            </a:r>
            <a:r>
              <a:rPr lang="en-US" sz="2800" dirty="0" err="1"/>
              <a:t>pluie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Effets</a:t>
            </a:r>
            <a:r>
              <a:rPr lang="en-US" sz="2800" dirty="0"/>
              <a:t> </a:t>
            </a:r>
            <a:r>
              <a:rPr lang="en-US" sz="2800" dirty="0" err="1"/>
              <a:t>couplés</a:t>
            </a:r>
            <a:r>
              <a:rPr lang="en-US" sz="2800" dirty="0"/>
              <a:t> avec la mer.</a:t>
            </a:r>
          </a:p>
          <a:p>
            <a:r>
              <a:rPr lang="en-US" sz="2800" dirty="0" err="1"/>
              <a:t>Perméation</a:t>
            </a:r>
            <a:r>
              <a:rPr lang="en-US" sz="2800" dirty="0"/>
              <a:t> des sols. </a:t>
            </a:r>
          </a:p>
          <a:p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33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66800" y="152400"/>
            <a:ext cx="10896600" cy="1143000"/>
          </a:xfrm>
        </p:spPr>
        <p:txBody>
          <a:bodyPr/>
          <a:lstStyle/>
          <a:p>
            <a:r>
              <a:rPr lang="en-US" sz="3600" dirty="0" err="1">
                <a:latin typeface="Garamond" panose="02020404030301010803" pitchFamily="18" charset="0"/>
              </a:rPr>
              <a:t>Inondations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dirty="0" err="1">
                <a:latin typeface="Garamond" panose="02020404030301010803" pitchFamily="18" charset="0"/>
              </a:rPr>
              <a:t>problématique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 err="1">
                <a:latin typeface="Garamond" panose="02020404030301010803" pitchFamily="18" charset="0"/>
              </a:rPr>
              <a:t>multiphysique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5237"/>
            <a:ext cx="9144000" cy="55165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400" dirty="0" err="1">
                <a:latin typeface="Garamond" panose="02020404030301010803" pitchFamily="18" charset="0"/>
              </a:rPr>
              <a:t>Ecoulement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fluide</a:t>
            </a:r>
            <a:r>
              <a:rPr lang="en-US" sz="2400" dirty="0">
                <a:latin typeface="Garamond" panose="02020404030301010803" pitchFamily="18" charset="0"/>
              </a:rPr>
              <a:t> sur de </a:t>
            </a:r>
            <a:r>
              <a:rPr lang="en-US" sz="2400" dirty="0" err="1">
                <a:latin typeface="Garamond" panose="02020404030301010803" pitchFamily="18" charset="0"/>
              </a:rPr>
              <a:t>grandes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étendues</a:t>
            </a:r>
            <a:r>
              <a:rPr lang="en-US" sz="2400" dirty="0">
                <a:latin typeface="Garamond" panose="02020404030301010803" pitchFamily="18" charset="0"/>
              </a:rPr>
              <a:t>. Les </a:t>
            </a:r>
            <a:r>
              <a:rPr lang="en-US" sz="2400" dirty="0" err="1">
                <a:latin typeface="Garamond" panose="02020404030301010803" pitchFamily="18" charset="0"/>
              </a:rPr>
              <a:t>équations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d’Euler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ou</a:t>
            </a:r>
            <a:r>
              <a:rPr lang="en-US" sz="2400" dirty="0">
                <a:latin typeface="Garamond" panose="02020404030301010803" pitchFamily="18" charset="0"/>
              </a:rPr>
              <a:t> de Navier Stokes ne </a:t>
            </a:r>
            <a:r>
              <a:rPr lang="en-US" sz="2400" dirty="0" err="1">
                <a:latin typeface="Garamond" panose="02020404030301010803" pitchFamily="18" charset="0"/>
              </a:rPr>
              <a:t>sont</a:t>
            </a:r>
            <a:r>
              <a:rPr lang="en-US" sz="2400" dirty="0">
                <a:latin typeface="Garamond" panose="02020404030301010803" pitchFamily="18" charset="0"/>
              </a:rPr>
              <a:t> pas </a:t>
            </a:r>
            <a:r>
              <a:rPr lang="en-US" sz="2400" dirty="0" err="1">
                <a:latin typeface="Garamond" panose="02020404030301010803" pitchFamily="18" charset="0"/>
              </a:rPr>
              <a:t>adaptées</a:t>
            </a:r>
            <a:r>
              <a:rPr lang="en-US" sz="2400" dirty="0">
                <a:latin typeface="Garamond" panose="02020404030301010803" pitchFamily="18" charset="0"/>
              </a:rPr>
              <a:t> pour des </a:t>
            </a:r>
            <a:r>
              <a:rPr lang="en-US" sz="2400" dirty="0" err="1">
                <a:latin typeface="Garamond" panose="02020404030301010803" pitchFamily="18" charset="0"/>
              </a:rPr>
              <a:t>échelles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aussi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grandes</a:t>
            </a:r>
            <a:r>
              <a:rPr lang="en-US" sz="2400" dirty="0">
                <a:latin typeface="Garamond" panose="02020404030301010803" pitchFamily="18" charset="0"/>
              </a:rPr>
              <a:t>. On ne </a:t>
            </a:r>
            <a:r>
              <a:rPr lang="en-US" sz="2400" dirty="0" err="1">
                <a:latin typeface="Garamond" panose="02020404030301010803" pitchFamily="18" charset="0"/>
              </a:rPr>
              <a:t>veut</a:t>
            </a:r>
            <a:r>
              <a:rPr lang="en-US" sz="2400" dirty="0">
                <a:latin typeface="Garamond" panose="02020404030301010803" pitchFamily="18" charset="0"/>
              </a:rPr>
              <a:t> pas </a:t>
            </a:r>
            <a:r>
              <a:rPr lang="en-US" sz="2400" dirty="0" err="1">
                <a:latin typeface="Garamond" panose="02020404030301010803" pitchFamily="18" charset="0"/>
              </a:rPr>
              <a:t>résoudre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d’équation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suivant</a:t>
            </a:r>
            <a:r>
              <a:rPr lang="en-US" sz="2400" dirty="0">
                <a:latin typeface="Garamond" panose="02020404030301010803" pitchFamily="18" charset="0"/>
              </a:rPr>
              <a:t> la </a:t>
            </a:r>
            <a:r>
              <a:rPr lang="en-US" sz="2400" dirty="0" err="1">
                <a:latin typeface="Garamond" panose="02020404030301010803" pitchFamily="18" charset="0"/>
              </a:rPr>
              <a:t>coordonnée</a:t>
            </a:r>
            <a:r>
              <a:rPr lang="en-US" sz="2400" dirty="0">
                <a:latin typeface="Garamond" panose="02020404030301010803" pitchFamily="18" charset="0"/>
              </a:rPr>
              <a:t> z. 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2) Un </a:t>
            </a:r>
            <a:r>
              <a:rPr lang="en-US" sz="2400" dirty="0" err="1">
                <a:latin typeface="Garamond" panose="02020404030301010803" pitchFamily="18" charset="0"/>
              </a:rPr>
              <a:t>modèle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d’écoulement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fluide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adapté</a:t>
            </a:r>
            <a:r>
              <a:rPr lang="en-US" sz="2400" dirty="0">
                <a:latin typeface="Garamond" panose="02020404030301010803" pitchFamily="18" charset="0"/>
              </a:rPr>
              <a:t> à </a:t>
            </a:r>
            <a:r>
              <a:rPr lang="en-US" sz="2400" dirty="0" err="1">
                <a:latin typeface="Garamond" panose="02020404030301010803" pitchFamily="18" charset="0"/>
              </a:rPr>
              <a:t>ces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échelles</a:t>
            </a:r>
            <a:r>
              <a:rPr lang="en-US" sz="2400" dirty="0">
                <a:latin typeface="Garamond" panose="02020404030301010803" pitchFamily="18" charset="0"/>
              </a:rPr>
              <a:t>:  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       Equations de Barré de Saint-</a:t>
            </a:r>
            <a:r>
              <a:rPr lang="en-US" sz="2400" dirty="0" err="1">
                <a:latin typeface="Garamond" panose="02020404030301010803" pitchFamily="18" charset="0"/>
              </a:rPr>
              <a:t>Venant</a:t>
            </a:r>
            <a:r>
              <a:rPr lang="en-US" sz="2400" dirty="0">
                <a:latin typeface="Garamond" panose="02020404030301010803" pitchFamily="18" charset="0"/>
              </a:rPr>
              <a:t> (</a:t>
            </a:r>
            <a:r>
              <a:rPr lang="en-US" sz="2400" dirty="0" err="1">
                <a:latin typeface="Garamond" panose="02020404030301010803" pitchFamily="18" charset="0"/>
              </a:rPr>
              <a:t>dénommées</a:t>
            </a:r>
            <a:r>
              <a:rPr lang="en-US" sz="2400" dirty="0">
                <a:latin typeface="Garamond" panose="02020404030301010803" pitchFamily="18" charset="0"/>
              </a:rPr>
              <a:t> Equations de Saint-  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       </a:t>
            </a:r>
            <a:r>
              <a:rPr lang="en-US" sz="2400" dirty="0" err="1">
                <a:latin typeface="Garamond" panose="02020404030301010803" pitchFamily="18" charset="0"/>
              </a:rPr>
              <a:t>Venant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ou</a:t>
            </a:r>
            <a:r>
              <a:rPr lang="en-US" sz="2400" dirty="0">
                <a:latin typeface="Garamond" panose="02020404030301010803" pitchFamily="18" charset="0"/>
              </a:rPr>
              <a:t> Shallow Water Equations) 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 champ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d’application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      beaucoup plus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vaste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que les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seules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inondations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	Par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exemple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	     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Positionnement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des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jetées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dans un port.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	     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Ecoulements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atmosphériques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de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polluants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                 Design de la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carène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d’un bateau.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	     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Autres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Garamond" panose="02020404030301010803" pitchFamily="18" charset="0"/>
                <a:sym typeface="Wingdings" panose="05000000000000000000" pitchFamily="2" charset="2"/>
              </a:rPr>
              <a:t>exemples</a:t>
            </a:r>
            <a:r>
              <a:rPr lang="en-US" sz="2400" dirty="0">
                <a:latin typeface="Garamond" panose="02020404030301010803" pitchFamily="18" charset="0"/>
                <a:sym typeface="Wingdings" panose="05000000000000000000" pitchFamily="2" charset="2"/>
              </a:rPr>
              <a:t> dans la suite…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678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sz="2400" b="1" dirty="0">
                <a:latin typeface="Garamond" pitchFamily="18" charset="0"/>
                <a:sym typeface="Wingdings" pitchFamily="2" charset="2"/>
              </a:rPr>
              <a:t>3) La pluie 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Comment la pluie alimente-t-elle les inondations ?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Quel est le mécanisme thermodynamique à l’origine de la pluie ?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Quels sont les facteurs pouvant amplifier les orages et provoquer les inondations?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Comment prendre en compte le relief dans la modélisation ?</a:t>
            </a:r>
          </a:p>
          <a:p>
            <a:pPr eaLnBrk="1" hangingPunct="1">
              <a:buFontTx/>
              <a:buChar char="-"/>
            </a:pPr>
            <a:endParaRPr lang="fr-FR" sz="2400" dirty="0">
              <a:latin typeface="Garamond" pitchFamily="18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400" b="1" dirty="0">
                <a:latin typeface="Garamond" pitchFamily="18" charset="0"/>
                <a:sym typeface="Wingdings" pitchFamily="2" charset="2"/>
              </a:rPr>
              <a:t>4) Effets maritimes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Blocage du débit des rivières et fleuves par changement du niveau de la mer … Si l’écoulement est bloqué, l’eau s’accumule, le niveau augmente et on a une inondation. 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Température de la mer et impact sur l’évaporation et la pluie.</a:t>
            </a:r>
          </a:p>
          <a:p>
            <a:pPr marL="0" indent="0" eaLnBrk="1" hangingPunct="1">
              <a:buNone/>
            </a:pPr>
            <a:endParaRPr lang="fr-FR" sz="2400" dirty="0">
              <a:latin typeface="Garamond" pitchFamily="18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400" b="1" dirty="0">
                <a:latin typeface="Garamond" pitchFamily="18" charset="0"/>
                <a:sym typeface="Wingdings" pitchFamily="2" charset="2"/>
              </a:rPr>
              <a:t>5) Perméation des sols</a:t>
            </a:r>
          </a:p>
          <a:p>
            <a:pPr eaLnBrk="1" hangingPunct="1">
              <a:buFontTx/>
              <a:buChar char="-"/>
            </a:pPr>
            <a:r>
              <a:rPr lang="fr-FR" sz="2400" dirty="0">
                <a:latin typeface="Garamond" pitchFamily="18" charset="0"/>
                <a:sym typeface="Wingdings" pitchFamily="2" charset="2"/>
              </a:rPr>
              <a:t>Capacité des sols à absorber l’eau et à modérer les crues.</a:t>
            </a:r>
          </a:p>
          <a:p>
            <a:pPr marL="0" indent="0" eaLnBrk="1" hangingPunct="1">
              <a:buNone/>
            </a:pPr>
            <a:endParaRPr lang="fr-FR" sz="2400" dirty="0">
              <a:latin typeface="Garamond" pitchFamily="18" charset="0"/>
              <a:sym typeface="Wingdings" pitchFamily="2" charset="2"/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228600"/>
            <a:ext cx="9144000" cy="1066800"/>
          </a:xfrm>
        </p:spPr>
        <p:txBody>
          <a:bodyPr/>
          <a:lstStyle/>
          <a:p>
            <a:pPr eaLnBrk="1" hangingPunct="1"/>
            <a:r>
              <a:rPr lang="fr-FR" sz="3200" dirty="0"/>
              <a:t>Autres effets physiques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52919-7EBE-4BA3-ACBC-D8AD6614891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/>
          <a:lstStyle/>
          <a:p>
            <a:r>
              <a:rPr lang="fr-FR" sz="3200" dirty="0"/>
              <a:t>Objectifs du cours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572000"/>
          </a:xfrm>
        </p:spPr>
        <p:txBody>
          <a:bodyPr/>
          <a:lstStyle/>
          <a:p>
            <a:pPr marL="514350" indent="-514350" eaLnBrk="1" hangingPunct="1">
              <a:buAutoNum type="arabicParenR"/>
            </a:pPr>
            <a:r>
              <a:rPr lang="fr-FR" sz="2800" dirty="0">
                <a:latin typeface="Garamond" pitchFamily="18" charset="0"/>
                <a:sym typeface="Wingdings" pitchFamily="2" charset="2"/>
              </a:rPr>
              <a:t>Mettre en équations ces différents phénomènes pour parvenir à leur simulation numérique. </a:t>
            </a:r>
          </a:p>
          <a:p>
            <a:pPr marL="514350" indent="-514350" eaLnBrk="1" hangingPunct="1">
              <a:buAutoNum type="arabicParenR"/>
            </a:pPr>
            <a:endParaRPr lang="fr-FR" sz="2800" dirty="0">
              <a:latin typeface="Garamond" pitchFamily="18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800" dirty="0">
                <a:latin typeface="Garamond" pitchFamily="18" charset="0"/>
                <a:sym typeface="Wingdings" pitchFamily="2" charset="2"/>
              </a:rPr>
              <a:t>2) Apprendre les bases des méthodes numériques permettant leur résolution.</a:t>
            </a:r>
          </a:p>
          <a:p>
            <a:pPr marL="0" indent="0" eaLnBrk="1" hangingPunct="1">
              <a:buNone/>
            </a:pPr>
            <a:endParaRPr lang="fr-FR" sz="2800" dirty="0">
              <a:latin typeface="Garamond" pitchFamily="18" charset="0"/>
              <a:sym typeface="Wingdings" pitchFamily="2" charset="2"/>
            </a:endParaRPr>
          </a:p>
          <a:p>
            <a:pPr marL="0" indent="0" eaLnBrk="1" hangingPunct="1">
              <a:buNone/>
            </a:pPr>
            <a:r>
              <a:rPr lang="fr-FR" sz="2800" dirty="0">
                <a:latin typeface="Garamond" pitchFamily="18" charset="0"/>
                <a:sym typeface="Wingdings" pitchFamily="2" charset="2"/>
              </a:rPr>
              <a:t>3) Se préparer à l’emploi de logiciels permettant la gestion de crises ou la prise de précautions pour se prévenir du risque inondation. 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68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err="1"/>
              <a:t>Exemples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4890400"/>
            <a:ext cx="8991600" cy="102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Vague de marée </a:t>
            </a:r>
            <a:r>
              <a:rPr lang="en-US" sz="2400" dirty="0" err="1"/>
              <a:t>ou</a:t>
            </a:r>
            <a:r>
              <a:rPr lang="en-US" sz="2400" dirty="0"/>
              <a:t> Tsunami. Les </a:t>
            </a:r>
            <a:r>
              <a:rPr lang="en-US" sz="2400" dirty="0" err="1"/>
              <a:t>équations</a:t>
            </a:r>
            <a:r>
              <a:rPr lang="en-US" sz="2400" dirty="0"/>
              <a:t> de St </a:t>
            </a:r>
            <a:r>
              <a:rPr lang="en-US" sz="2400" dirty="0" err="1"/>
              <a:t>Venant</a:t>
            </a:r>
            <a:r>
              <a:rPr lang="en-US" sz="2400" dirty="0"/>
              <a:t> </a:t>
            </a:r>
            <a:r>
              <a:rPr lang="en-US" sz="2400" dirty="0" err="1"/>
              <a:t>permettent</a:t>
            </a:r>
            <a:r>
              <a:rPr lang="en-US" sz="2400" dirty="0"/>
              <a:t> de </a:t>
            </a:r>
            <a:r>
              <a:rPr lang="en-US" sz="2400" dirty="0" err="1"/>
              <a:t>reproduire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phénomène</a:t>
            </a:r>
            <a:r>
              <a:rPr lang="en-US" sz="2400" dirty="0"/>
              <a:t> et la propagation de </a:t>
            </a:r>
            <a:r>
              <a:rPr lang="en-US" sz="2400" dirty="0" err="1"/>
              <a:t>l’onde</a:t>
            </a:r>
            <a:r>
              <a:rPr lang="en-US" sz="2400" dirty="0"/>
              <a:t>. Très semblable aux avalanches.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384DC7-C2A2-C5B0-B3A8-1408DFE36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53295"/>
            <a:ext cx="4716681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2000" y="4724400"/>
            <a:ext cx="80010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Dimensionnement des jetées portuaires. Evolution des estuaires si on introduit des effets érosifs.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26A32A-1E9E-8651-7D93-8952489D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36525"/>
            <a:ext cx="5257799" cy="39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F9C94-53E7-F697-7E8F-B15EEC9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Design des ports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F5DA43-57AA-E817-0077-A3262593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E2C50E-918B-61DC-E44D-5A8F53E4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73237"/>
            <a:ext cx="77819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5578475"/>
            <a:ext cx="9144000" cy="1143000"/>
          </a:xfrm>
        </p:spPr>
        <p:txBody>
          <a:bodyPr/>
          <a:lstStyle/>
          <a:p>
            <a:r>
              <a:rPr lang="fr-FR" sz="2800" dirty="0"/>
              <a:t>Rupture de barrages. Erosion des côtes. Assèchement, désertification…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5F2E35-6B53-E84F-1FF7-B8DA9E3C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04800"/>
            <a:ext cx="7629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2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2400" dirty="0" err="1"/>
              <a:t>Modélisation</a:t>
            </a:r>
            <a:r>
              <a:rPr lang="en-US" sz="2400" dirty="0"/>
              <a:t> </a:t>
            </a:r>
            <a:r>
              <a:rPr lang="en-US" sz="2400" dirty="0" err="1"/>
              <a:t>simplifiée</a:t>
            </a:r>
            <a:r>
              <a:rPr lang="en-US" sz="2400" dirty="0"/>
              <a:t> de la </a:t>
            </a:r>
            <a:r>
              <a:rPr lang="en-US" sz="2400" dirty="0" err="1"/>
              <a:t>pluie</a:t>
            </a:r>
            <a:endParaRPr lang="en-US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4C3DA-C100-4C73-AC7B-FFB9DD34D38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5DDDF1-1290-8BCE-FCA4-6745B601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60" y="1447800"/>
            <a:ext cx="59664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6175"/>
      </p:ext>
    </p:extLst>
  </p:cSld>
  <p:clrMapOvr>
    <a:masterClrMapping/>
  </p:clrMapOvr>
</p:sld>
</file>

<file path=ppt/theme/theme1.xml><?xml version="1.0" encoding="utf-8"?>
<a:theme xmlns:a="http://schemas.openxmlformats.org/drawingml/2006/main" name="fonddga">
  <a:themeElements>
    <a:clrScheme name="fondd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nddg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fondd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d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d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d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d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d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d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e-DGA">
  <a:themeElements>
    <a:clrScheme name="modele-D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e-DG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ele-D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D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e-DGA">
  <a:themeElements>
    <a:clrScheme name="1_modele-DG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ele-DGA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modele-D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e-D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e-D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e-D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e-D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e-D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e-D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0" fontAlgn="base" latinLnBrk="0" hangingPunct="0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fonddga</Template>
  <TotalTime>6079</TotalTime>
  <Words>441</Words>
  <Application>Microsoft Office PowerPoint</Application>
  <PresentationFormat>Affichage à l'écran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Garamond</vt:lpstr>
      <vt:lpstr>R Frutiger Roman</vt:lpstr>
      <vt:lpstr>Times New Roman</vt:lpstr>
      <vt:lpstr>fonddga</vt:lpstr>
      <vt:lpstr>modele-DGA</vt:lpstr>
      <vt:lpstr>1_modele-DGA</vt:lpstr>
      <vt:lpstr>Modèle par défaut</vt:lpstr>
      <vt:lpstr>Présentation PowerPoint</vt:lpstr>
      <vt:lpstr>Inondations = problématique multiphysique</vt:lpstr>
      <vt:lpstr>Autres effets physiques</vt:lpstr>
      <vt:lpstr>Objectifs du cours</vt:lpstr>
      <vt:lpstr>Exemples</vt:lpstr>
      <vt:lpstr>Présentation PowerPoint</vt:lpstr>
      <vt:lpstr>Design des ports</vt:lpstr>
      <vt:lpstr>Rupture de barrages. Erosion des côtes. Assèchement, désertification…</vt:lpstr>
      <vt:lpstr>Modélisation simplifiée de la pluie</vt:lpstr>
      <vt:lpstr>Ecoulement d’une rivière </vt:lpstr>
      <vt:lpstr>Rivière en crue</vt:lpstr>
      <vt:lpstr>Ecoulements autour des navires</vt:lpstr>
      <vt:lpstr>Plan du cours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Saurel</dc:creator>
  <cp:lastModifiedBy>SAUREL Richard</cp:lastModifiedBy>
  <cp:revision>448</cp:revision>
  <cp:lastPrinted>2022-06-15T08:20:11Z</cp:lastPrinted>
  <dcterms:created xsi:type="dcterms:W3CDTF">1601-01-01T00:00:00Z</dcterms:created>
  <dcterms:modified xsi:type="dcterms:W3CDTF">2022-06-30T08:57:33Z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